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428" r:id="rId3"/>
    <p:sldId id="350" r:id="rId4"/>
    <p:sldId id="355" r:id="rId5"/>
    <p:sldId id="429" r:id="rId6"/>
    <p:sldId id="418" r:id="rId7"/>
    <p:sldId id="396" r:id="rId8"/>
    <p:sldId id="427" r:id="rId9"/>
    <p:sldId id="430" r:id="rId10"/>
    <p:sldId id="431" r:id="rId11"/>
    <p:sldId id="411" r:id="rId12"/>
    <p:sldId id="353" r:id="rId13"/>
    <p:sldId id="432" r:id="rId14"/>
    <p:sldId id="412" r:id="rId15"/>
    <p:sldId id="433" r:id="rId16"/>
    <p:sldId id="480" r:id="rId17"/>
    <p:sldId id="482" r:id="rId18"/>
    <p:sldId id="467" r:id="rId19"/>
    <p:sldId id="468" r:id="rId20"/>
    <p:sldId id="414" r:id="rId21"/>
    <p:sldId id="481" r:id="rId22"/>
    <p:sldId id="469" r:id="rId23"/>
    <p:sldId id="415" r:id="rId24"/>
    <p:sldId id="463" r:id="rId25"/>
    <p:sldId id="483" r:id="rId26"/>
    <p:sldId id="434" r:id="rId27"/>
    <p:sldId id="437" r:id="rId28"/>
    <p:sldId id="451" r:id="rId29"/>
    <p:sldId id="470" r:id="rId30"/>
    <p:sldId id="438" r:id="rId31"/>
    <p:sldId id="439" r:id="rId32"/>
    <p:sldId id="440" r:id="rId33"/>
    <p:sldId id="441" r:id="rId34"/>
    <p:sldId id="442" r:id="rId35"/>
    <p:sldId id="456" r:id="rId36"/>
    <p:sldId id="473" r:id="rId37"/>
    <p:sldId id="457" r:id="rId38"/>
    <p:sldId id="444" r:id="rId39"/>
    <p:sldId id="474" r:id="rId40"/>
    <p:sldId id="459" r:id="rId41"/>
    <p:sldId id="475" r:id="rId42"/>
    <p:sldId id="478" r:id="rId43"/>
    <p:sldId id="47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68367"/>
  </p:normalViewPr>
  <p:slideViewPr>
    <p:cSldViewPr snapToGrid="0" snapToObjects="1">
      <p:cViewPr varScale="1">
        <p:scale>
          <a:sx n="85" d="100"/>
          <a:sy n="85" d="100"/>
        </p:scale>
        <p:origin x="2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7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courses/cse417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iazza.com/wustl/fall2022/cse417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0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8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Will discuss the infinite case in the next few lectures.</a:t>
                </a:r>
                <a:b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</a:b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 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8" t="-261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2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/>
          </a:bodyPr>
          <a:lstStyle/>
          <a:p>
            <a:r>
              <a:rPr lang="en-US" dirty="0"/>
              <a:t>Three fair coins, numbered by 1, 2, 3.   Flip each 10 times. 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07909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606226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202827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493646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you toss a fair coin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times, the prob that you get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  <a:br>
                  <a:rPr lang="en-US" dirty="0"/>
                </a:br>
                <a:br>
                  <a:rPr lang="en-US" sz="1300" dirty="0"/>
                </a:br>
                <a:r>
                  <a:rPr lang="en-US" sz="1300" dirty="0"/>
                  <a:t>		</a:t>
                </a:r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endParaRPr lang="en-US" dirty="0"/>
              </a:p>
              <a:p>
                <a:r>
                  <a:rPr lang="en-US" dirty="0"/>
                  <a:t>If you toss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fair coins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each, the probability that at least one coin comes up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</a:p>
              <a:p>
                <a:pPr marL="457200" lvl="1" indent="0">
                  <a:buNone/>
                </a:pPr>
                <a:endParaRPr lang="en-US" sz="13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≈62.36%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each hypothesis is doing random guessing (i.e., tossing a fair coin), if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hypothesis with 10 data points, more than </a:t>
                </a:r>
                <a:r>
                  <a:rPr lang="en-US" dirty="0">
                    <a:solidFill>
                      <a:schemeClr val="accent1"/>
                    </a:solidFill>
                  </a:rPr>
                  <a:t>60% </a:t>
                </a:r>
                <a:r>
                  <a:rPr lang="en-US" dirty="0"/>
                  <a:t>chance there will be at least one hypothesis with </a:t>
                </a:r>
                <a:r>
                  <a:rPr lang="en-US" b="1" dirty="0">
                    <a:solidFill>
                      <a:srgbClr val="C00000"/>
                    </a:solidFill>
                  </a:rPr>
                  <a:t>zero in-sample error</a:t>
                </a:r>
              </a:p>
              <a:p>
                <a:pPr lvl="1"/>
                <a:r>
                  <a:rPr lang="en-US" dirty="0"/>
                  <a:t>But that hypothesis is still random guessing and has </a:t>
                </a:r>
                <a:r>
                  <a:rPr lang="en-US" dirty="0">
                    <a:solidFill>
                      <a:schemeClr val="accent1"/>
                    </a:solidFill>
                  </a:rPr>
                  <a:t>50% </a:t>
                </a:r>
                <a:r>
                  <a:rPr lang="en-US" dirty="0"/>
                  <a:t>out-of-sample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  <a:blipFill>
                <a:blip r:embed="rId2"/>
                <a:stretch>
                  <a:fillRect l="-965" t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/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3200" baseline="30000" dirty="0">
                    <a:solidFill>
                      <a:schemeClr val="accent1"/>
                    </a:solidFill>
                  </a:rPr>
                  <a:t>-10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1024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  <a:blipFill>
                <a:blip r:embed="rId3"/>
                <a:stretch>
                  <a:fillRect l="-774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6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0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80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99A6E6D-14A5-684F-A1F0-ECBB57FDEFD5}"/>
              </a:ext>
            </a:extLst>
          </p:cNvPr>
          <p:cNvSpPr/>
          <p:nvPr/>
        </p:nvSpPr>
        <p:spPr>
          <a:xfrm>
            <a:off x="6694150" y="1027095"/>
            <a:ext cx="3892378" cy="4728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C2B3C-FEFC-F340-9186-D422F29EC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96" y="289783"/>
            <a:ext cx="4187087" cy="62030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280F33-A1B1-5947-B87A-7B141A44C935}"/>
              </a:ext>
            </a:extLst>
          </p:cNvPr>
          <p:cNvSpPr/>
          <p:nvPr/>
        </p:nvSpPr>
        <p:spPr>
          <a:xfrm>
            <a:off x="4072700" y="3391329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B8D1-527D-4040-AFA2-CDBD5734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47AFD-CA5A-C34E-902D-BF8FF7D4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01BE-1C77-914E-A572-0355C07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B462-24FB-1E4F-8FE4-F099C2FA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4010" cy="51747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website and Piazza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http://chienjuho.com/courses/cse417t/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4"/>
              </a:rPr>
              <a:t>http://piazza.com/wustl/fall2022/cse417t</a:t>
            </a:r>
            <a:endParaRPr lang="en-US" dirty="0"/>
          </a:p>
          <a:p>
            <a:pPr lvl="1"/>
            <a:r>
              <a:rPr lang="en-US" dirty="0"/>
              <a:t>Make sure you follow both regularly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Will start next week</a:t>
            </a:r>
          </a:p>
          <a:p>
            <a:pPr lvl="1"/>
            <a:endParaRPr lang="en-US" dirty="0"/>
          </a:p>
          <a:p>
            <a:r>
              <a:rPr lang="en-US" dirty="0"/>
              <a:t>Homework 1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A mixture of math questions and programming questions </a:t>
            </a:r>
          </a:p>
          <a:p>
            <a:pPr lvl="2"/>
            <a:r>
              <a:rPr lang="en-US" dirty="0"/>
              <a:t>Programming language: Python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 won’t teach you how to program Python)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8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3A097-5EA6-B541-BDBB-7EAC766F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rgbClr val="00B050"/>
                    </a:solidFill>
                  </a:rPr>
                  <a:t>pointwise </a:t>
                </a:r>
                <a:r>
                  <a:rPr lang="en-US" dirty="0"/>
                  <a:t>error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158496" y="5400071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5925312" y="5351290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 is essentially doing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	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Choosing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convex, continuous, differentiable,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  <a:blipFill>
                <a:blip r:embed="rId2"/>
                <a:stretch>
                  <a:fillRect l="-87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115C91-32AF-8E46-A45E-DDC91B6F5D20}"/>
              </a:ext>
            </a:extLst>
          </p:cNvPr>
          <p:cNvSpPr/>
          <p:nvPr/>
        </p:nvSpPr>
        <p:spPr>
          <a:xfrm>
            <a:off x="5925312" y="5668455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305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2046237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9143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34113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238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probably not.</a:t>
            </a:r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CF39-67CE-154A-80F2-9B41F8B2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Learning: </a:t>
            </a:r>
            <a:r>
              <a:rPr lang="en-US" b="1" dirty="0">
                <a:solidFill>
                  <a:srgbClr val="C00000"/>
                </a:solidFill>
              </a:rPr>
              <a:t>Generalization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training data</a:t>
                </a:r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test data</a:t>
                </a:r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This goal is generally impossible without assumptions.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  <a:blipFill>
                <a:blip r:embed="rId2"/>
                <a:stretch>
                  <a:fillRect l="-104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4563C6-DC4F-6546-9DEF-71EC1A5D6EDC}"/>
              </a:ext>
            </a:extLst>
          </p:cNvPr>
          <p:cNvSpPr/>
          <p:nvPr/>
        </p:nvSpPr>
        <p:spPr>
          <a:xfrm>
            <a:off x="1102381" y="3777165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6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6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chemeClr val="accent2"/>
                </a:solidFill>
              </a:rPr>
              <a:t>i.i.d.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drawn from the same 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6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812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2048" t="-609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716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743" t="-11905" r="-17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7F73F8A-4977-6742-92E2-8312E61C58F3}"/>
              </a:ext>
            </a:extLst>
          </p:cNvPr>
          <p:cNvSpPr/>
          <p:nvPr/>
        </p:nvSpPr>
        <p:spPr>
          <a:xfrm>
            <a:off x="5473314" y="4327158"/>
            <a:ext cx="6669918" cy="1402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FF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/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	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[Out-of-sample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2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  <a:blipFill>
                <a:blip r:embed="rId4"/>
                <a:stretch>
                  <a:fillRect t="-8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/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[in-sample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accent2"/>
                        </a:solidFill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  <a:blipFill>
                <a:blip r:embed="rId5"/>
                <a:stretch>
                  <a:fillRect t="-69697" b="-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DB3BE8-3518-9D49-831B-BC5EE7707BB4}"/>
              </a:ext>
            </a:extLst>
          </p:cNvPr>
          <p:cNvSpPr/>
          <p:nvPr/>
        </p:nvSpPr>
        <p:spPr>
          <a:xfrm>
            <a:off x="1097903" y="5036779"/>
            <a:ext cx="5486400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C83D71-E61B-764B-8AC6-4ACAD4B6A528}"/>
              </a:ext>
            </a:extLst>
          </p:cNvPr>
          <p:cNvSpPr/>
          <p:nvPr/>
        </p:nvSpPr>
        <p:spPr>
          <a:xfrm>
            <a:off x="6808237" y="5036779"/>
            <a:ext cx="4968742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1CE4-6C01-AD4D-A5C1-4A531D9ABA5D}"/>
              </a:ext>
            </a:extLst>
          </p:cNvPr>
          <p:cNvSpPr txBox="1"/>
          <p:nvPr/>
        </p:nvSpPr>
        <p:spPr>
          <a:xfrm>
            <a:off x="4603102" y="4957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4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: </a:t>
                </a:r>
                <a:r>
                  <a:rPr lang="en-US" dirty="0"/>
                  <a:t>What we really want to know but unknown to 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What we can calculate from dataset</a:t>
                </a:r>
              </a:p>
              <a:p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verification, not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695" t="-487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13701</TotalTime>
  <Words>2447</Words>
  <Application>Microsoft Macintosh PowerPoint</Application>
  <PresentationFormat>Widescreen</PresentationFormat>
  <Paragraphs>367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PowerPoint Presentation</vt:lpstr>
      <vt:lpstr>Goal of Learning: Generalization</vt:lpstr>
      <vt:lpstr>PowerPoint Presentation</vt:lpstr>
      <vt:lpstr>A Thought Experiment about Probability</vt:lpstr>
      <vt:lpstr>Connection to Learning</vt:lpstr>
      <vt:lpstr>Connection to Learning</vt:lpstr>
      <vt:lpstr>Verification vs. Learning</vt:lpstr>
      <vt:lpstr>Connection to “Real” Learning</vt:lpstr>
      <vt:lpstr>Today’s Lecture</vt:lpstr>
      <vt:lpstr>An Analogy</vt:lpstr>
      <vt:lpstr>An Analogy</vt:lpstr>
      <vt:lpstr>An Analogy</vt:lpstr>
      <vt:lpstr>An Analogy</vt:lpstr>
      <vt:lpstr>PowerPoint Presentation</vt:lpstr>
      <vt:lpstr>What Can We Do?</vt:lpstr>
      <vt:lpstr>Connection to “Real” Learning</vt:lpstr>
      <vt:lpstr>Derivations</vt:lpstr>
      <vt:lpstr>Derivations</vt:lpstr>
      <vt:lpstr>Derivations</vt:lpstr>
      <vt:lpstr>Connection to “Real” Learning</vt:lpstr>
      <vt:lpstr>Interpreting</vt:lpstr>
      <vt:lpstr>Interpreting</vt:lpstr>
      <vt:lpstr>More Discussion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1197</cp:revision>
  <cp:lastPrinted>2020-01-21T19:20:13Z</cp:lastPrinted>
  <dcterms:created xsi:type="dcterms:W3CDTF">2017-08-24T15:35:37Z</dcterms:created>
  <dcterms:modified xsi:type="dcterms:W3CDTF">2022-09-02T00:49:08Z</dcterms:modified>
</cp:coreProperties>
</file>